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343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F25B2-7462-4A2F-AB2D-E5B70D50F446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DC8C4-FF9A-4BE0-96E3-7823B9DFEC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5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309A8D-A02B-C846-A694-6272D84FD55D}" type="slidenum">
              <a:rPr lang="en-DK" smtClean="0"/>
              <a:t>1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566203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BCE8C0-6200-DEFD-C3B0-E3D5942C97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1B69F65-57B1-E31D-9DA5-F1B15FC6E0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D2A9A99-640C-7BD3-E60E-CBEAA2A23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95E-80B4-4767-A208-FEC8DC0C955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DE3D699-2792-17CF-F962-9D895424F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11B7D27-6D02-C43A-E282-73D69381D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9508-8C13-4876-AD53-7A95939EDA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205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B9EFF7-31C7-ECA4-D92A-E6116CE57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E91CB36-AD1F-1FA6-4386-0B44B4E62D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3983B36-1336-58F9-B36C-3BBFA55DC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95E-80B4-4767-A208-FEC8DC0C955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0B5C45A-BE3A-3807-6AA9-D36FF8AE7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4EFBCD5-249F-8EDC-3581-3817383BB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9508-8C13-4876-AD53-7A95939EDA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03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D9DB466-D891-0C7C-034A-0A6FA3EC45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84DBBE80-F93A-0CD3-2BA1-E0F843DFB4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CB20477-C21F-71B8-9542-900A2D26D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95E-80B4-4767-A208-FEC8DC0C955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C23A975-AAAF-429E-4D1E-48DA9F0D9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F464649-B0E8-001A-0862-39DD7974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9508-8C13-4876-AD53-7A95939EDA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273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BCM.DK TOOLS TEMPLATE">
    <p:bg>
      <p:bgPr>
        <a:solidFill>
          <a:srgbClr val="374D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B18014D-7318-4E40-9BD6-694375F8FEF9}"/>
              </a:ext>
            </a:extLst>
          </p:cNvPr>
          <p:cNvSpPr/>
          <p:nvPr userDrawn="1"/>
        </p:nvSpPr>
        <p:spPr>
          <a:xfrm>
            <a:off x="319177" y="284672"/>
            <a:ext cx="11559398" cy="6298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Billede 4">
            <a:extLst>
              <a:ext uri="{FF2B5EF4-FFF2-40B4-BE49-F238E27FC236}">
                <a16:creationId xmlns:a16="http://schemas.microsoft.com/office/drawing/2014/main" id="{8A63A2A7-3DCD-004F-AC03-F5E00447B9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2000"/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843895" y="6591084"/>
            <a:ext cx="1034680" cy="274837"/>
          </a:xfrm>
          <a:prstGeom prst="rect">
            <a:avLst/>
          </a:prstGeom>
        </p:spPr>
      </p:pic>
      <p:pic>
        <p:nvPicPr>
          <p:cNvPr id="10" name="Picture 3" descr="Icon&#10;&#10;Description automatically generated">
            <a:extLst>
              <a:ext uri="{FF2B5EF4-FFF2-40B4-BE49-F238E27FC236}">
                <a16:creationId xmlns:a16="http://schemas.microsoft.com/office/drawing/2014/main" id="{DCB8F9B7-02D2-D546-8689-1F84A023566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8748" y="6144768"/>
            <a:ext cx="414269" cy="414269"/>
          </a:xfrm>
          <a:prstGeom prst="rect">
            <a:avLst/>
          </a:prstGeom>
        </p:spPr>
      </p:pic>
      <p:sp>
        <p:nvSpPr>
          <p:cNvPr id="11" name="Tekstfelt 10">
            <a:extLst>
              <a:ext uri="{FF2B5EF4-FFF2-40B4-BE49-F238E27FC236}">
                <a16:creationId xmlns:a16="http://schemas.microsoft.com/office/drawing/2014/main" id="{62A7CAD5-DA09-1549-82A1-8E131D86069F}"/>
              </a:ext>
            </a:extLst>
          </p:cNvPr>
          <p:cNvSpPr txBox="1"/>
          <p:nvPr userDrawn="1"/>
        </p:nvSpPr>
        <p:spPr>
          <a:xfrm>
            <a:off x="236472" y="6603024"/>
            <a:ext cx="103299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This work is licensed under the Creative Commons Attribution-Non Commercial-Share Alike that allows changes to be made to the model non-commercially, as long as credit is given to the author.</a:t>
            </a:r>
          </a:p>
        </p:txBody>
      </p:sp>
    </p:spTree>
    <p:extLst>
      <p:ext uri="{BB962C8B-B14F-4D97-AF65-F5344CB8AC3E}">
        <p14:creationId xmlns:p14="http://schemas.microsoft.com/office/powerpoint/2010/main" val="3535686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CA2831-4C09-AF20-9B93-AD8322C51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F97EBE5-0E4A-0039-9925-F203204F4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B0095DC-7623-71BB-A953-CF68DE87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95E-80B4-4767-A208-FEC8DC0C955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30A34F9-E40E-99C5-16BA-F8EDF36FD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643A0D8-5D75-B2E0-586D-8A9D80DCE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9508-8C13-4876-AD53-7A95939EDA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983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B66C43-8ACE-25C7-323B-E941C0FD8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8726FC8-0614-EECD-793E-E685F5687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1533813-8727-07E5-A0A7-8DD550336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95E-80B4-4767-A208-FEC8DC0C955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3084641-81C2-E787-1A13-94C73146D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D5EA4AA-A5FC-32CE-95F5-D271642E7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9508-8C13-4876-AD53-7A95939EDA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3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DF2906-FD18-921F-F109-69D46C088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558F0CB-12E3-F1AF-A8F9-F10950AC5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602EA58-4F7B-E78D-453D-60C887B1B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F8A5C4D-0174-E92B-A8D8-826ED7383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95E-80B4-4767-A208-FEC8DC0C955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70392D5-059C-C757-8DEB-7F97405D4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66F0F19-F60F-DDBE-5D3E-43BA2CE65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9508-8C13-4876-AD53-7A95939EDA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45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EF08C5-0498-7BBA-2842-E61EA546F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FA10051-07D0-4CD5-7C8F-E093BF473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A8DDE01-86C9-7BC1-926B-0E13EF237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83DADD6-1C39-A5AD-3A29-2649EDBF63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F9B60081-1EEB-E1B6-2E98-30ADCBE724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3B622076-FE90-5BD2-8F2F-2DB05ADF1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95E-80B4-4767-A208-FEC8DC0C955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784C307D-5744-D6F5-9B01-2907B5E91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86DE5511-682C-89B3-AA5A-6DF55B26D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9508-8C13-4876-AD53-7A95939EDA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36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5C2F79-23CA-8B51-97DC-FE21CDEB5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8FD6803-DDF5-5834-4D1E-78EBF26A7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95E-80B4-4767-A208-FEC8DC0C955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7D8F5B3C-3158-FB65-F229-E5ABD78C0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D54C88A2-CE35-FD61-B05F-EFAB0E3C8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9508-8C13-4876-AD53-7A95939EDA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382420A9-2460-818F-E66D-5D3C517FC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95E-80B4-4767-A208-FEC8DC0C955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924F2D1-8340-9D20-68F1-9BF5E438B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621754A-2E31-41CE-B183-B48B523BF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9508-8C13-4876-AD53-7A95939EDA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98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C5CD09-9FF9-D402-B1B6-533C697C5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CE0813C-C4E1-4128-1340-DEB459A38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F11D3AD-61BD-CBC7-4FAA-050989AAF5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7D9C0A4-61F8-A9CB-417D-48E1E12CF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95E-80B4-4767-A208-FEC8DC0C955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BBF5629-BF44-1E89-A0DD-ACDEDFF2A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7E131F9-089C-9631-2825-9833DF95B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9508-8C13-4876-AD53-7A95939EDA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71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6C3AA3-18C3-A2EE-B38A-C6F7E382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43F22790-38BB-6727-B1AE-63B8DB8300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4D1732A-8515-EBB9-86DE-858A9661B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E76067D-32E8-E609-63A6-5ED93F0E8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95E-80B4-4767-A208-FEC8DC0C955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845A63D-F35E-FCE7-0662-6946FBF2B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767DBB6-0897-57AA-1F24-F83D257A5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9508-8C13-4876-AD53-7A95939EDA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9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A2D42EB2-E97A-8F3D-9776-B7356F899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33F5EE9-FC26-7F9B-9265-DC6E7A151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CCFDF31-5B18-8C45-1CE5-1102009E37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7495E-80B4-4767-A208-FEC8DC0C955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B3F9E5D-EBB4-E54D-2D56-2E2B234DBD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F79B281-9DF8-6024-A757-E7192829D6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49508-8C13-4876-AD53-7A95939EDA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kstfelt 6">
            <a:extLst>
              <a:ext uri="{FF2B5EF4-FFF2-40B4-BE49-F238E27FC236}">
                <a16:creationId xmlns:a16="http://schemas.microsoft.com/office/drawing/2014/main" id="{28EB2DC0-6320-0EED-ECBB-3542D45FDF2E}"/>
              </a:ext>
            </a:extLst>
          </p:cNvPr>
          <p:cNvSpPr txBox="1"/>
          <p:nvPr/>
        </p:nvSpPr>
        <p:spPr>
          <a:xfrm>
            <a:off x="654908" y="803189"/>
            <a:ext cx="56928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300" normalizeH="0" baseline="0" noProof="0" dirty="0">
                <a:ln>
                  <a:noFill/>
                </a:ln>
                <a:solidFill>
                  <a:srgbClr val="374D62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3. IMPACT AND VALUE</a:t>
            </a:r>
            <a:br>
              <a:rPr kumimoji="0" lang="en-GB" sz="1800" b="0" i="0" u="none" strike="noStrike" kern="1200" cap="none" spc="300" normalizeH="0" baseline="0" noProof="0" dirty="0">
                <a:ln>
                  <a:noFill/>
                </a:ln>
                <a:solidFill>
                  <a:srgbClr val="374D62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</a:br>
            <a:r>
              <a:rPr kumimoji="0" lang="en-GB" sz="1400" b="0" i="0" u="none" strike="noStrike" kern="1200" cap="none" spc="300" normalizeH="0" baseline="0" noProof="0" dirty="0">
                <a:ln>
                  <a:noFill/>
                </a:ln>
                <a:solidFill>
                  <a:srgbClr val="D77621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WHAT KIND OF STAKEHOLDER VALUE?</a:t>
            </a:r>
          </a:p>
        </p:txBody>
      </p:sp>
      <p:pic>
        <p:nvPicPr>
          <p:cNvPr id="188" name="Picture 4" descr="A blue and white rectangle with text&#10;&#10;Description automatically generated">
            <a:extLst>
              <a:ext uri="{FF2B5EF4-FFF2-40B4-BE49-F238E27FC236}">
                <a16:creationId xmlns:a16="http://schemas.microsoft.com/office/drawing/2014/main" id="{9D7FFAAF-682F-3278-1459-6E92C656426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56" t="6784"/>
          <a:stretch/>
        </p:blipFill>
        <p:spPr>
          <a:xfrm>
            <a:off x="9934055" y="628512"/>
            <a:ext cx="1653342" cy="716599"/>
          </a:xfrm>
          <a:prstGeom prst="rect">
            <a:avLst/>
          </a:prstGeom>
        </p:spPr>
      </p:pic>
      <p:graphicFrame>
        <p:nvGraphicFramePr>
          <p:cNvPr id="189" name="Tabel 10">
            <a:extLst>
              <a:ext uri="{FF2B5EF4-FFF2-40B4-BE49-F238E27FC236}">
                <a16:creationId xmlns:a16="http://schemas.microsoft.com/office/drawing/2014/main" id="{F24049AE-9757-E128-AC60-1B30B32C4D10}"/>
              </a:ext>
            </a:extLst>
          </p:cNvPr>
          <p:cNvGraphicFramePr>
            <a:graphicFrameLocks noGrp="1"/>
          </p:cNvGraphicFramePr>
          <p:nvPr/>
        </p:nvGraphicFramePr>
        <p:xfrm>
          <a:off x="726204" y="2561144"/>
          <a:ext cx="10602178" cy="2791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6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3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11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1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980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48919">
                <a:tc>
                  <a:txBody>
                    <a:bodyPr/>
                    <a:lstStyle/>
                    <a:p>
                      <a:endParaRPr lang="en-GB" sz="1200" b="0" noProof="0" dirty="0">
                        <a:latin typeface="Avenir Next LT Pro" panose="020B0504020202020204" pitchFamily="34" charset="0"/>
                      </a:endParaRPr>
                    </a:p>
                    <a:p>
                      <a:r>
                        <a:rPr lang="en-GB" sz="1200" b="0" noProof="0" dirty="0">
                          <a:latin typeface="Avenir Next LT Pro" panose="020B0504020202020204" pitchFamily="34" charset="0"/>
                        </a:rPr>
                        <a:t>Stakeholders</a:t>
                      </a:r>
                    </a:p>
                  </a:txBody>
                  <a:tcPr>
                    <a:solidFill>
                      <a:srgbClr val="5B706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noProof="0" dirty="0">
                        <a:latin typeface="Avenir Next LT Pro" panose="020B0504020202020204" pitchFamily="34" charset="0"/>
                      </a:endParaRPr>
                    </a:p>
                    <a:p>
                      <a:r>
                        <a:rPr lang="en-GB" sz="1200" b="0" noProof="0" dirty="0">
                          <a:latin typeface="Avenir Next LT Pro" panose="020B0504020202020204" pitchFamily="34" charset="0"/>
                        </a:rPr>
                        <a:t>Demands &amp; expectations</a:t>
                      </a:r>
                    </a:p>
                    <a:p>
                      <a:endParaRPr lang="en-GB" sz="1200" b="0" noProof="0" dirty="0">
                        <a:latin typeface="Avenir Next LT Pro" panose="020B0504020202020204" pitchFamily="34" charset="0"/>
                      </a:endParaRPr>
                    </a:p>
                    <a:p>
                      <a:endParaRPr lang="en-GB" sz="1200" b="0" noProof="0" dirty="0">
                        <a:latin typeface="Avenir Next LT Pro" panose="020B0504020202020204" pitchFamily="34" charset="0"/>
                      </a:endParaRPr>
                    </a:p>
                  </a:txBody>
                  <a:tcPr>
                    <a:solidFill>
                      <a:srgbClr val="5B706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noProof="0" dirty="0">
                        <a:latin typeface="Avenir Next LT Pro" panose="020B0504020202020204" pitchFamily="34" charset="0"/>
                      </a:endParaRPr>
                    </a:p>
                    <a:p>
                      <a:r>
                        <a:rPr lang="en-GB" sz="1200" b="0" noProof="0" dirty="0">
                          <a:latin typeface="Avenir Next LT Pro" panose="020B0504020202020204" pitchFamily="34" charset="0"/>
                        </a:rPr>
                        <a:t>CSR activities</a:t>
                      </a:r>
                    </a:p>
                    <a:p>
                      <a:r>
                        <a:rPr lang="en-GB" sz="1200" b="0" noProof="0" dirty="0">
                          <a:latin typeface="Avenir Next LT Pro" panose="020B0504020202020204" pitchFamily="34" charset="0"/>
                        </a:rPr>
                        <a:t>(our stakeholder response)</a:t>
                      </a:r>
                    </a:p>
                  </a:txBody>
                  <a:tcPr>
                    <a:solidFill>
                      <a:srgbClr val="5B706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noProof="0" dirty="0">
                        <a:latin typeface="Avenir Next LT Pro" panose="020B0504020202020204" pitchFamily="34" charset="0"/>
                      </a:endParaRPr>
                    </a:p>
                    <a:p>
                      <a:r>
                        <a:rPr lang="en-GB" sz="1200" b="0" noProof="0" dirty="0">
                          <a:latin typeface="Avenir Next LT Pro" panose="020B0504020202020204" pitchFamily="34" charset="0"/>
                        </a:rPr>
                        <a:t>Our added value </a:t>
                      </a:r>
                    </a:p>
                    <a:p>
                      <a:r>
                        <a:rPr lang="en-GB" sz="1200" b="0" noProof="0" dirty="0">
                          <a:latin typeface="Avenir Next LT Pro" panose="020B0504020202020204" pitchFamily="34" charset="0"/>
                        </a:rPr>
                        <a:t>Financial returns</a:t>
                      </a:r>
                    </a:p>
                  </a:txBody>
                  <a:tcPr>
                    <a:solidFill>
                      <a:srgbClr val="5B706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noProof="0" dirty="0">
                        <a:latin typeface="Avenir Next LT Pro" panose="020B0504020202020204" pitchFamily="34" charset="0"/>
                      </a:endParaRPr>
                    </a:p>
                    <a:p>
                      <a:r>
                        <a:rPr lang="en-GB" sz="1200" b="0" noProof="0" dirty="0">
                          <a:latin typeface="Avenir Next LT Pro" panose="020B0504020202020204" pitchFamily="34" charset="0"/>
                        </a:rPr>
                        <a:t>Our added value</a:t>
                      </a:r>
                    </a:p>
                    <a:p>
                      <a:r>
                        <a:rPr lang="en-GB" sz="1200" b="0" noProof="0" dirty="0">
                          <a:latin typeface="Avenir Next LT Pro" panose="020B0504020202020204" pitchFamily="34" charset="0"/>
                        </a:rPr>
                        <a:t>Societal returns</a:t>
                      </a:r>
                    </a:p>
                  </a:txBody>
                  <a:tcPr>
                    <a:solidFill>
                      <a:srgbClr val="5B706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noProof="0" dirty="0">
                        <a:latin typeface="Avenir Next LT Pro" panose="020B0504020202020204" pitchFamily="34" charset="0"/>
                      </a:endParaRPr>
                    </a:p>
                    <a:p>
                      <a:r>
                        <a:rPr lang="en-GB" sz="1200" b="0" noProof="0" dirty="0">
                          <a:latin typeface="Avenir Next LT Pro" panose="020B0504020202020204" pitchFamily="34" charset="0"/>
                        </a:rPr>
                        <a:t>Goals/Indicators/KPIs</a:t>
                      </a:r>
                    </a:p>
                  </a:txBody>
                  <a:tcPr>
                    <a:solidFill>
                      <a:srgbClr val="5B70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9654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EFF2F5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EFF2F5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EFF2F5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EFF2F5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EFF2F5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EFF2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08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EFF2F5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EFF2F5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EFF2F5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EFF2F5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EFF2F5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EFF2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0" name="Rektangel 1">
            <a:extLst>
              <a:ext uri="{FF2B5EF4-FFF2-40B4-BE49-F238E27FC236}">
                <a16:creationId xmlns:a16="http://schemas.microsoft.com/office/drawing/2014/main" id="{50A43CFB-AFAC-5E29-8546-B68D7A75C89A}"/>
              </a:ext>
            </a:extLst>
          </p:cNvPr>
          <p:cNvSpPr/>
          <p:nvPr/>
        </p:nvSpPr>
        <p:spPr>
          <a:xfrm>
            <a:off x="654908" y="2253367"/>
            <a:ext cx="1016110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300" normalizeH="0" baseline="0" noProof="0" dirty="0">
                <a:ln>
                  <a:noFill/>
                </a:ln>
                <a:solidFill>
                  <a:srgbClr val="374D62"/>
                </a:solidFill>
                <a:effectLst/>
                <a:uLnTx/>
                <a:uFillTx/>
                <a:latin typeface="Avenir Next LT Pro" panose="020B0504020202020204" pitchFamily="34" charset="0"/>
                <a:ea typeface="+mn-ea"/>
                <a:cs typeface="Arial"/>
              </a:rPr>
              <a:t>CSR STAKEHOLDER VALUE PROPOSITIONS </a:t>
            </a:r>
            <a:r>
              <a:rPr kumimoji="0" lang="da-DK" sz="1400" b="0" i="0" u="none" strike="noStrike" kern="1200" cap="none" spc="300" normalizeH="0" baseline="0" noProof="0" dirty="0">
                <a:ln>
                  <a:noFill/>
                </a:ln>
                <a:solidFill>
                  <a:srgbClr val="374D62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I </a:t>
            </a:r>
            <a:r>
              <a:rPr kumimoji="0" lang="da-DK" sz="1400" b="0" i="0" u="none" strike="noStrike" kern="1200" cap="none" spc="300" normalizeH="0" baseline="0" noProof="0" dirty="0">
                <a:ln>
                  <a:noFill/>
                </a:ln>
                <a:solidFill>
                  <a:srgbClr val="D77621"/>
                </a:solidFill>
                <a:effectLst/>
                <a:uLnTx/>
                <a:uFillTx/>
                <a:latin typeface="Avenir Next LT Pro" panose="020B0504020202020204" pitchFamily="34" charset="0"/>
                <a:ea typeface="+mn-ea"/>
                <a:cs typeface="+mn-cs"/>
              </a:rPr>
              <a:t>TEMPLATE</a:t>
            </a:r>
            <a:endParaRPr kumimoji="0" lang="en-GB" sz="1400" b="0" i="0" u="none" strike="noStrike" kern="1200" cap="none" spc="300" normalizeH="0" baseline="0" noProof="0" dirty="0">
              <a:ln>
                <a:noFill/>
              </a:ln>
              <a:solidFill>
                <a:srgbClr val="374D62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8369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45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Calibri</vt:lpstr>
      <vt:lpstr>Calibri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Zea Yde</dc:creator>
  <cp:lastModifiedBy>Zea Yde</cp:lastModifiedBy>
  <cp:revision>1</cp:revision>
  <dcterms:created xsi:type="dcterms:W3CDTF">2023-08-29T13:10:26Z</dcterms:created>
  <dcterms:modified xsi:type="dcterms:W3CDTF">2023-08-29T14:20:51Z</dcterms:modified>
</cp:coreProperties>
</file>